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1386800" cy="30279975"/>
  <p:notesSz cx="6858000" cy="9144000"/>
  <p:defaultTextStyle>
    <a:defPPr>
      <a:defRPr lang="ko-KR"/>
    </a:defPPr>
    <a:lvl1pPr marL="0" algn="l" defTabSz="2952319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159" algn="l" defTabSz="2952319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319" algn="l" defTabSz="2952319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478" algn="l" defTabSz="2952319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637" algn="l" defTabSz="2952319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797" algn="l" defTabSz="2952319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957" algn="l" defTabSz="2952319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3116" algn="l" defTabSz="2952319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9275" algn="l" defTabSz="2952319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D4D"/>
    <a:srgbClr val="FA6666"/>
    <a:srgbClr val="F82E2E"/>
    <a:srgbClr val="5D5FA3"/>
    <a:srgbClr val="4CA3F2"/>
    <a:srgbClr val="115BEF"/>
    <a:srgbClr val="A8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3519" autoAdjust="0"/>
  </p:normalViewPr>
  <p:slideViewPr>
    <p:cSldViewPr>
      <p:cViewPr>
        <p:scale>
          <a:sx n="50" d="100"/>
          <a:sy n="50" d="100"/>
        </p:scale>
        <p:origin x="2602" y="130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99F4F-974B-46FF-808B-CF96F717CD6A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21A0A-86E3-4B00-97E7-4C482226E3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38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6389" rtl="0" eaLnBrk="1" latinLnBrk="1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23195" algn="l" defTabSz="646389" rtl="0" eaLnBrk="1" latinLnBrk="1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46389" algn="l" defTabSz="646389" rtl="0" eaLnBrk="1" latinLnBrk="1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69584" algn="l" defTabSz="646389" rtl="0" eaLnBrk="1" latinLnBrk="1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92779" algn="l" defTabSz="646389" rtl="0" eaLnBrk="1" latinLnBrk="1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615973" algn="l" defTabSz="646389" rtl="0" eaLnBrk="1" latinLnBrk="1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39168" algn="l" defTabSz="646389" rtl="0" eaLnBrk="1" latinLnBrk="1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62363" algn="l" defTabSz="646389" rtl="0" eaLnBrk="1" latinLnBrk="1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85557" algn="l" defTabSz="646389" rtl="0" eaLnBrk="1" latinLnBrk="1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17738" y="685800"/>
            <a:ext cx="24225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21A0A-86E3-4B00-97E7-4C482226E3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8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04010" y="9406421"/>
            <a:ext cx="18178780" cy="64905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0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1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51346887" y="7569994"/>
            <a:ext cx="15932422" cy="1612689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42190" y="7569994"/>
            <a:ext cx="47448251" cy="16126890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8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23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9410" y="19457690"/>
            <a:ext cx="18178780" cy="6013940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89410" y="12833947"/>
            <a:ext cx="18178780" cy="6623743"/>
          </a:xfrm>
        </p:spPr>
        <p:txBody>
          <a:bodyPr anchor="b"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 marL="147615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19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7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3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79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5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1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7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13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542191" y="44102223"/>
            <a:ext cx="31690337" cy="124736674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5588973" y="44102223"/>
            <a:ext cx="31690335" cy="124736674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15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2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6777951"/>
            <a:ext cx="9449551" cy="2824727"/>
          </a:xfrm>
        </p:spPr>
        <p:txBody>
          <a:bodyPr anchor="b"/>
          <a:lstStyle>
            <a:lvl1pPr marL="0" indent="0">
              <a:buNone/>
              <a:defRPr sz="7800" b="1"/>
            </a:lvl1pPr>
            <a:lvl2pPr marL="1476159" indent="0">
              <a:buNone/>
              <a:defRPr sz="6400" b="1"/>
            </a:lvl2pPr>
            <a:lvl3pPr marL="2952319" indent="0">
              <a:buNone/>
              <a:defRPr sz="5800" b="1"/>
            </a:lvl3pPr>
            <a:lvl4pPr marL="4428478" indent="0">
              <a:buNone/>
              <a:defRPr sz="5200" b="1"/>
            </a:lvl4pPr>
            <a:lvl5pPr marL="5904637" indent="0">
              <a:buNone/>
              <a:defRPr sz="5200" b="1"/>
            </a:lvl5pPr>
            <a:lvl6pPr marL="7380797" indent="0">
              <a:buNone/>
              <a:defRPr sz="5200" b="1"/>
            </a:lvl6pPr>
            <a:lvl7pPr marL="8856957" indent="0">
              <a:buNone/>
              <a:defRPr sz="5200" b="1"/>
            </a:lvl7pPr>
            <a:lvl8pPr marL="10333116" indent="0">
              <a:buNone/>
              <a:defRPr sz="5200" b="1"/>
            </a:lvl8pPr>
            <a:lvl9pPr marL="11809275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340" y="9602678"/>
            <a:ext cx="9449551" cy="17446034"/>
          </a:xfrm>
        </p:spPr>
        <p:txBody>
          <a:bodyPr/>
          <a:lstStyle>
            <a:lvl1pPr>
              <a:defRPr sz="78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864198" y="6777951"/>
            <a:ext cx="9453263" cy="2824727"/>
          </a:xfrm>
        </p:spPr>
        <p:txBody>
          <a:bodyPr anchor="b"/>
          <a:lstStyle>
            <a:lvl1pPr marL="0" indent="0">
              <a:buNone/>
              <a:defRPr sz="7800" b="1"/>
            </a:lvl1pPr>
            <a:lvl2pPr marL="1476159" indent="0">
              <a:buNone/>
              <a:defRPr sz="6400" b="1"/>
            </a:lvl2pPr>
            <a:lvl3pPr marL="2952319" indent="0">
              <a:buNone/>
              <a:defRPr sz="5800" b="1"/>
            </a:lvl3pPr>
            <a:lvl4pPr marL="4428478" indent="0">
              <a:buNone/>
              <a:defRPr sz="5200" b="1"/>
            </a:lvl4pPr>
            <a:lvl5pPr marL="5904637" indent="0">
              <a:buNone/>
              <a:defRPr sz="5200" b="1"/>
            </a:lvl5pPr>
            <a:lvl6pPr marL="7380797" indent="0">
              <a:buNone/>
              <a:defRPr sz="5200" b="1"/>
            </a:lvl6pPr>
            <a:lvl7pPr marL="8856957" indent="0">
              <a:buNone/>
              <a:defRPr sz="5200" b="1"/>
            </a:lvl7pPr>
            <a:lvl8pPr marL="10333116" indent="0">
              <a:buNone/>
              <a:defRPr sz="5200" b="1"/>
            </a:lvl8pPr>
            <a:lvl9pPr marL="11809275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864198" y="9602678"/>
            <a:ext cx="9453263" cy="17446034"/>
          </a:xfrm>
        </p:spPr>
        <p:txBody>
          <a:bodyPr/>
          <a:lstStyle>
            <a:lvl1pPr>
              <a:defRPr sz="78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98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1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5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8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9341" y="6336368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59" indent="0">
              <a:buNone/>
              <a:defRPr sz="3900"/>
            </a:lvl2pPr>
            <a:lvl3pPr marL="2952319" indent="0">
              <a:buNone/>
              <a:defRPr sz="3300"/>
            </a:lvl3pPr>
            <a:lvl4pPr marL="4428478" indent="0">
              <a:buNone/>
              <a:defRPr sz="2900"/>
            </a:lvl4pPr>
            <a:lvl5pPr marL="5904637" indent="0">
              <a:buNone/>
              <a:defRPr sz="2900"/>
            </a:lvl5pPr>
            <a:lvl6pPr marL="7380797" indent="0">
              <a:buNone/>
              <a:defRPr sz="2900"/>
            </a:lvl6pPr>
            <a:lvl7pPr marL="8856957" indent="0">
              <a:buNone/>
              <a:defRPr sz="2900"/>
            </a:lvl7pPr>
            <a:lvl8pPr marL="10333116" indent="0">
              <a:buNone/>
              <a:defRPr sz="2900"/>
            </a:lvl8pPr>
            <a:lvl9pPr marL="11809275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963" y="21195983"/>
            <a:ext cx="12832080" cy="2502306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191963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59" indent="0">
              <a:buNone/>
              <a:defRPr sz="9000"/>
            </a:lvl2pPr>
            <a:lvl3pPr marL="2952319" indent="0">
              <a:buNone/>
              <a:defRPr sz="7800"/>
            </a:lvl3pPr>
            <a:lvl4pPr marL="4428478" indent="0">
              <a:buNone/>
              <a:defRPr sz="6400"/>
            </a:lvl4pPr>
            <a:lvl5pPr marL="5904637" indent="0">
              <a:buNone/>
              <a:defRPr sz="6400"/>
            </a:lvl5pPr>
            <a:lvl6pPr marL="7380797" indent="0">
              <a:buNone/>
              <a:defRPr sz="6400"/>
            </a:lvl6pPr>
            <a:lvl7pPr marL="8856957" indent="0">
              <a:buNone/>
              <a:defRPr sz="6400"/>
            </a:lvl7pPr>
            <a:lvl8pPr marL="10333116" indent="0">
              <a:buNone/>
              <a:defRPr sz="6400"/>
            </a:lvl8pPr>
            <a:lvl9pPr marL="11809275" indent="0">
              <a:buNone/>
              <a:defRPr sz="6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191963" y="23698289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59" indent="0">
              <a:buNone/>
              <a:defRPr sz="3900"/>
            </a:lvl2pPr>
            <a:lvl3pPr marL="2952319" indent="0">
              <a:buNone/>
              <a:defRPr sz="3300"/>
            </a:lvl3pPr>
            <a:lvl4pPr marL="4428478" indent="0">
              <a:buNone/>
              <a:defRPr sz="2900"/>
            </a:lvl4pPr>
            <a:lvl5pPr marL="5904637" indent="0">
              <a:buNone/>
              <a:defRPr sz="2900"/>
            </a:lvl5pPr>
            <a:lvl6pPr marL="7380797" indent="0">
              <a:buNone/>
              <a:defRPr sz="2900"/>
            </a:lvl6pPr>
            <a:lvl7pPr marL="8856957" indent="0">
              <a:buNone/>
              <a:defRPr sz="2900"/>
            </a:lvl7pPr>
            <a:lvl8pPr marL="10333116" indent="0">
              <a:buNone/>
              <a:defRPr sz="2900"/>
            </a:lvl8pPr>
            <a:lvl9pPr marL="11809275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1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2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4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CABC7-677E-4330-9E6C-B64EAC35937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07157" y="28065053"/>
            <a:ext cx="6772487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4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285A7-DB47-41BE-8485-6E455A8DC8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3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19" rtl="0" eaLnBrk="1" latinLnBrk="1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19" indent="-1107119" algn="l" defTabSz="2952319" rtl="0" eaLnBrk="1" latinLnBrk="1" hangingPunct="1">
        <a:spcBef>
          <a:spcPct val="20000"/>
        </a:spcBef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759" indent="-922600" algn="l" defTabSz="2952319" rtl="0" eaLnBrk="1" latinLnBrk="1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398" indent="-738080" algn="l" defTabSz="2952319" rtl="0" eaLnBrk="1" latinLnBrk="1" hangingPunct="1">
        <a:spcBef>
          <a:spcPct val="20000"/>
        </a:spcBef>
        <a:buFont typeface="Arial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557" indent="-738080" algn="l" defTabSz="2952319" rtl="0" eaLnBrk="1" latinLnBrk="1" hangingPunct="1">
        <a:spcBef>
          <a:spcPct val="20000"/>
        </a:spcBef>
        <a:buFont typeface="Arial" pitchFamily="34" charset="0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717" indent="-738080" algn="l" defTabSz="2952319" rtl="0" eaLnBrk="1" latinLnBrk="1" hangingPunct="1">
        <a:spcBef>
          <a:spcPct val="20000"/>
        </a:spcBef>
        <a:buFont typeface="Arial" pitchFamily="34" charset="0"/>
        <a:buChar char="»"/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877" indent="-738080" algn="l" defTabSz="2952319" rtl="0" eaLnBrk="1" latinLnBrk="1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595036" indent="-738080" algn="l" defTabSz="2952319" rtl="0" eaLnBrk="1" latinLnBrk="1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1196" indent="-738080" algn="l" defTabSz="2952319" rtl="0" eaLnBrk="1" latinLnBrk="1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7355" indent="-738080" algn="l" defTabSz="2952319" rtl="0" eaLnBrk="1" latinLnBrk="1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952319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159" algn="l" defTabSz="2952319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319" algn="l" defTabSz="2952319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478" algn="l" defTabSz="2952319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637" algn="l" defTabSz="2952319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797" algn="l" defTabSz="2952319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957" algn="l" defTabSz="2952319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3116" algn="l" defTabSz="2952319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9275" algn="l" defTabSz="2952319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34041"/>
            <a:ext cx="21386800" cy="373081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9" tIns="32319" rIns="64639" bIns="32319"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962" y="5055097"/>
            <a:ext cx="20191173" cy="1142487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fontAlgn="base"/>
            <a:r>
              <a:rPr lang="ko-KR" altLang="en-US" sz="3500" dirty="0"/>
              <a:t>시각 장애인을 비롯한 타인의 도움 없이 장을 보기 힘든 사회적 약자들을 위해</a:t>
            </a:r>
            <a:r>
              <a:rPr lang="en-US" altLang="ko-KR" sz="3500" dirty="0"/>
              <a:t>, </a:t>
            </a:r>
            <a:r>
              <a:rPr lang="ko-KR" altLang="en-US" sz="3500" dirty="0"/>
              <a:t>사용자의 신호를 원격으로 받고</a:t>
            </a:r>
            <a:r>
              <a:rPr lang="en-US" altLang="ko-KR" sz="3500" dirty="0"/>
              <a:t>, </a:t>
            </a:r>
            <a:r>
              <a:rPr lang="ko-KR" altLang="en-US" sz="3500" dirty="0"/>
              <a:t>원하는 물건이 있는 장소까지 자동으로 안내 해 주는 </a:t>
            </a:r>
            <a:r>
              <a:rPr lang="ko-KR" altLang="en-US" sz="3500" dirty="0" err="1"/>
              <a:t>모빌리티</a:t>
            </a:r>
            <a:endParaRPr lang="ko-KR" altLang="en-US" sz="3500" dirty="0"/>
          </a:p>
        </p:txBody>
      </p:sp>
      <p:sp>
        <p:nvSpPr>
          <p:cNvPr id="8" name="TextBox 7"/>
          <p:cNvSpPr txBox="1"/>
          <p:nvPr/>
        </p:nvSpPr>
        <p:spPr>
          <a:xfrm>
            <a:off x="-948940" y="2298215"/>
            <a:ext cx="22515548" cy="1357931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algn="r"/>
            <a:r>
              <a:rPr lang="ko-KR" altLang="en-US" sz="4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4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ko-KR" altLang="en-US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지도교수</a:t>
            </a:r>
            <a:r>
              <a:rPr lang="en-US" altLang="ko-KR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4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조구영</a:t>
            </a:r>
            <a:r>
              <a:rPr lang="ko-KR" altLang="en-US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교수님                                </a:t>
            </a:r>
            <a:r>
              <a:rPr lang="ko-KR" altLang="en-US" sz="4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한준모</a:t>
            </a:r>
            <a:r>
              <a:rPr lang="en-US" altLang="ko-KR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윤  상</a:t>
            </a:r>
            <a:r>
              <a:rPr lang="en-US" altLang="ko-KR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박병춘</a:t>
            </a:r>
            <a:r>
              <a:rPr lang="en-US" altLang="ko-KR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장한솔</a:t>
            </a:r>
            <a:r>
              <a:rPr lang="en-US" altLang="ko-KR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홍기원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368946" y="4138289"/>
            <a:ext cx="20598048" cy="2342954"/>
            <a:chOff x="450355" y="6570734"/>
            <a:chExt cx="29235248" cy="331236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450355" y="7074670"/>
              <a:ext cx="29235248" cy="28084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각형 20"/>
            <p:cNvSpPr/>
            <p:nvPr/>
          </p:nvSpPr>
          <p:spPr>
            <a:xfrm>
              <a:off x="457048" y="6570734"/>
              <a:ext cx="4680000" cy="1080000"/>
            </a:xfrm>
            <a:prstGeom prst="homePlat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설계목적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15034" y="29497975"/>
            <a:ext cx="13957117" cy="718414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algn="r"/>
            <a:r>
              <a:rPr lang="en-US" altLang="ko-KR" sz="4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DANKOOK UNIVERSITY MECHANICAL ENGINEERING</a:t>
            </a:r>
            <a:endParaRPr lang="ko-KR" altLang="en-US" sz="42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3" name="직선 연결선 12"/>
          <p:cNvCxnSpPr>
            <a:stCxn id="1028" idx="1"/>
            <a:endCxn id="1028" idx="3"/>
          </p:cNvCxnSpPr>
          <p:nvPr/>
        </p:nvCxnSpPr>
        <p:spPr>
          <a:xfrm>
            <a:off x="3297801" y="19265624"/>
            <a:ext cx="2492110" cy="0"/>
          </a:xfrm>
          <a:prstGeom prst="line">
            <a:avLst/>
          </a:prstGeom>
          <a:ln w="635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52298" y="1141878"/>
            <a:ext cx="16536499" cy="1265598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algn="ctr"/>
            <a:r>
              <a:rPr lang="en-US" altLang="ko-KR" sz="7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UMM ( Useful Market Mobility )</a:t>
            </a:r>
            <a:endParaRPr lang="ko-KR" altLang="en-US" sz="7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76498" y="16515199"/>
            <a:ext cx="11329233" cy="7260029"/>
            <a:chOff x="429013" y="11696978"/>
            <a:chExt cx="14268313" cy="927122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29013" y="12217327"/>
              <a:ext cx="14268313" cy="8750872"/>
            </a:xfrm>
            <a:prstGeom prst="roundRect">
              <a:avLst>
                <a:gd name="adj" fmla="val 452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오각형 39"/>
            <p:cNvSpPr/>
            <p:nvPr/>
          </p:nvSpPr>
          <p:spPr>
            <a:xfrm>
              <a:off x="429013" y="11696978"/>
              <a:ext cx="4163018" cy="999991"/>
            </a:xfrm>
            <a:prstGeom prst="homePlat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메커니즘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2060498" y="6872337"/>
            <a:ext cx="8906496" cy="16902890"/>
            <a:chOff x="15335495" y="9891101"/>
            <a:chExt cx="14278100" cy="23174644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15345282" y="10391096"/>
              <a:ext cx="14268313" cy="22674649"/>
            </a:xfrm>
            <a:prstGeom prst="roundRect">
              <a:avLst>
                <a:gd name="adj" fmla="val 486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5335495" y="9891101"/>
              <a:ext cx="5299070" cy="999991"/>
            </a:xfrm>
            <a:prstGeom prst="homePlat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제작과정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68946" y="24053401"/>
            <a:ext cx="20585795" cy="5342707"/>
            <a:chOff x="439626" y="32853534"/>
            <a:chExt cx="29245977" cy="845845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50355" y="33491636"/>
              <a:ext cx="29235248" cy="7820348"/>
            </a:xfrm>
            <a:prstGeom prst="roundRect">
              <a:avLst>
                <a:gd name="adj" fmla="val 802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각형 45"/>
            <p:cNvSpPr/>
            <p:nvPr/>
          </p:nvSpPr>
          <p:spPr>
            <a:xfrm>
              <a:off x="439626" y="32853534"/>
              <a:ext cx="4680000" cy="1271904"/>
            </a:xfrm>
            <a:prstGeom prst="homePlat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완성품</a:t>
              </a:r>
            </a:p>
          </p:txBody>
        </p:sp>
      </p:grpSp>
      <p:pic>
        <p:nvPicPr>
          <p:cNvPr id="16" name="Picture 5" descr="C:\Users\user\Desktop\민뜌민뜨\학교\제품\dankook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73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63" y="171497"/>
            <a:ext cx="7416002" cy="100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483065"/>
              </p:ext>
            </p:extLst>
          </p:nvPr>
        </p:nvGraphicFramePr>
        <p:xfrm>
          <a:off x="10693399" y="24511805"/>
          <a:ext cx="9935392" cy="47315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11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2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제품 특성</a:t>
                      </a:r>
                    </a:p>
                  </a:txBody>
                  <a:tcPr marL="64584" marR="64584" marT="32339" marB="32339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err="1">
                          <a:solidFill>
                            <a:schemeClr val="bg1"/>
                          </a:solidFill>
                        </a:rPr>
                        <a:t>측정량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64584" marR="64584" marT="32339" marB="32339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 크기 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가로</a:t>
                      </a:r>
                      <a:r>
                        <a:rPr lang="ko-KR" altLang="en-US" sz="2000" b="1" baseline="0" dirty="0"/>
                        <a:t> </a:t>
                      </a:r>
                      <a:r>
                        <a:rPr lang="en-US" altLang="ko-KR" sz="2000" b="1" baseline="0" dirty="0"/>
                        <a:t>X </a:t>
                      </a:r>
                      <a:r>
                        <a:rPr lang="ko-KR" altLang="en-US" sz="2000" b="1" baseline="0" dirty="0"/>
                        <a:t>세로 </a:t>
                      </a:r>
                      <a:r>
                        <a:rPr lang="en-US" altLang="ko-KR" sz="2000" b="1" baseline="0" dirty="0"/>
                        <a:t>X </a:t>
                      </a:r>
                      <a:r>
                        <a:rPr lang="ko-KR" altLang="en-US" sz="2000" b="1" baseline="0" dirty="0"/>
                        <a:t>높이</a:t>
                      </a:r>
                      <a:r>
                        <a:rPr lang="en-US" altLang="ko-KR" sz="2000" b="1" baseline="0" dirty="0"/>
                        <a:t>) (mm)</a:t>
                      </a:r>
                      <a:endParaRPr lang="ko-KR" altLang="en-US" sz="2000" b="1" dirty="0"/>
                    </a:p>
                  </a:txBody>
                  <a:tcPr marL="64584" marR="64584" marT="32339" marB="32339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aseline="0" dirty="0"/>
                        <a:t>478 X 500 X 545</a:t>
                      </a:r>
                      <a:endParaRPr lang="ko-KR" altLang="en-US" sz="2800" dirty="0"/>
                    </a:p>
                  </a:txBody>
                  <a:tcPr marL="64584" marR="64584" marT="32339" marB="3233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모터 출력</a:t>
                      </a:r>
                    </a:p>
                  </a:txBody>
                  <a:tcPr marL="64584" marR="64584" marT="32339" marB="32339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41.3 [W]</a:t>
                      </a:r>
                      <a:endParaRPr lang="ko-KR" altLang="en-US" sz="2800" dirty="0"/>
                    </a:p>
                  </a:txBody>
                  <a:tcPr marL="64584" marR="64584" marT="32339" marB="3233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가동 속도</a:t>
                      </a:r>
                    </a:p>
                  </a:txBody>
                  <a:tcPr marL="64584" marR="64584" marT="32339" marB="32339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0.97 [m/s]</a:t>
                      </a:r>
                      <a:endParaRPr lang="ko-KR" altLang="en-US" sz="2800" dirty="0"/>
                    </a:p>
                  </a:txBody>
                  <a:tcPr marL="64584" marR="64584" marT="32339" marB="3233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무게</a:t>
                      </a:r>
                    </a:p>
                  </a:txBody>
                  <a:tcPr marL="64584" marR="64584" marT="32339" marB="32339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25kg</a:t>
                      </a:r>
                      <a:endParaRPr lang="ko-KR" altLang="en-US" sz="2800" dirty="0"/>
                    </a:p>
                  </a:txBody>
                  <a:tcPr marL="64584" marR="64584" marT="32339" marB="3233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최대 가동 기간</a:t>
                      </a:r>
                    </a:p>
                  </a:txBody>
                  <a:tcPr marL="64584" marR="64584" marT="32339" marB="32339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2.25 [H]</a:t>
                      </a:r>
                      <a:endParaRPr lang="ko-KR" altLang="en-US" sz="2800" dirty="0"/>
                    </a:p>
                  </a:txBody>
                  <a:tcPr marL="64584" marR="64584" marT="32339" marB="3233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1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소재</a:t>
                      </a:r>
                    </a:p>
                  </a:txBody>
                  <a:tcPr marL="64584" marR="64584" marT="32339" marB="32339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알루미늄 프로파일</a:t>
                      </a:r>
                    </a:p>
                  </a:txBody>
                  <a:tcPr marL="64584" marR="64584" marT="32339" marB="3233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7" name="그룹 96"/>
          <p:cNvGrpSpPr/>
          <p:nvPr/>
        </p:nvGrpSpPr>
        <p:grpSpPr>
          <a:xfrm>
            <a:off x="368946" y="6837779"/>
            <a:ext cx="11336785" cy="9320882"/>
            <a:chOff x="419502" y="9683321"/>
            <a:chExt cx="14277824" cy="12201242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429013" y="10183316"/>
              <a:ext cx="14268313" cy="11701247"/>
            </a:xfrm>
            <a:prstGeom prst="roundRect">
              <a:avLst>
                <a:gd name="adj" fmla="val 452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오각형 98"/>
            <p:cNvSpPr/>
            <p:nvPr/>
          </p:nvSpPr>
          <p:spPr>
            <a:xfrm>
              <a:off x="419502" y="9683321"/>
              <a:ext cx="4042950" cy="999991"/>
            </a:xfrm>
            <a:prstGeom prst="homePlat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설계과정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1893" y="7798714"/>
            <a:ext cx="10495686" cy="609563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r>
              <a:rPr lang="en-US" altLang="ko-KR" sz="3500" b="1" dirty="0"/>
              <a:t>1. </a:t>
            </a:r>
            <a:r>
              <a:rPr lang="ko-KR" altLang="en-US" sz="3500" b="1" dirty="0"/>
              <a:t>차체 제작을 위한 안정성 평가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21136" y="11779999"/>
            <a:ext cx="10495686" cy="609563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r>
              <a:rPr lang="en-US" altLang="ko-KR" sz="3500" b="1" dirty="0"/>
              <a:t>2. </a:t>
            </a:r>
            <a:r>
              <a:rPr lang="ko-KR" altLang="en-US" sz="3500" b="1" dirty="0"/>
              <a:t>블록코딩을 이용한 통신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-317213"/>
            <a:ext cx="130605" cy="95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4639" tIns="32319" rIns="64639" bIns="32319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-317213"/>
            <a:ext cx="130605" cy="95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4639" tIns="32319" rIns="64639" bIns="32319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-317213"/>
            <a:ext cx="130605" cy="95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4639" tIns="32319" rIns="64639" bIns="32319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12167197" y="7882918"/>
            <a:ext cx="9849508" cy="663989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r>
              <a:rPr lang="en-US" altLang="ko-KR" sz="3900" b="1" dirty="0"/>
              <a:t>1. </a:t>
            </a:r>
            <a:r>
              <a:rPr lang="ko-KR" altLang="en-US" sz="3900" b="1" dirty="0"/>
              <a:t>주요 사용 센서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AB416F-0D68-A227-E29A-385765B13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093" y="8229277"/>
            <a:ext cx="213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373A2F2C-26E7-BB32-E556-033516F8E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91" y="8012604"/>
            <a:ext cx="213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06662408">
            <a:extLst>
              <a:ext uri="{FF2B5EF4-FFF2-40B4-BE49-F238E27FC236}">
                <a16:creationId xmlns:a16="http://schemas.microsoft.com/office/drawing/2014/main" id="{426D0519-5064-A137-EE6C-0C292A5AB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75" y="9127925"/>
            <a:ext cx="3544888" cy="228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85E01E17-E692-67B4-7B0A-5B06036E5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46" y="8788190"/>
            <a:ext cx="213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406663200">
            <a:extLst>
              <a:ext uri="{FF2B5EF4-FFF2-40B4-BE49-F238E27FC236}">
                <a16:creationId xmlns:a16="http://schemas.microsoft.com/office/drawing/2014/main" id="{9A892FDD-55BA-4C6D-B151-FB1FA3C4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39" y="8942552"/>
            <a:ext cx="3310502" cy="25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8">
            <a:extLst>
              <a:ext uri="{FF2B5EF4-FFF2-40B4-BE49-F238E27FC236}">
                <a16:creationId xmlns:a16="http://schemas.microsoft.com/office/drawing/2014/main" id="{9DACE196-9D8A-2564-7AB1-7B74C0540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134" y="8649410"/>
            <a:ext cx="213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_x406652112">
            <a:extLst>
              <a:ext uri="{FF2B5EF4-FFF2-40B4-BE49-F238E27FC236}">
                <a16:creationId xmlns:a16="http://schemas.microsoft.com/office/drawing/2014/main" id="{692D0B95-CF1D-18D1-EEF8-10C69D74E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871" y="8942144"/>
            <a:ext cx="3859213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C02C886-D034-BCF9-ECBA-122A976C5311}"/>
              </a:ext>
            </a:extLst>
          </p:cNvPr>
          <p:cNvSpPr txBox="1"/>
          <p:nvPr/>
        </p:nvSpPr>
        <p:spPr>
          <a:xfrm>
            <a:off x="6298546" y="11781012"/>
            <a:ext cx="5717215" cy="609563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r>
              <a:rPr lang="en-US" altLang="ko-KR" sz="3500" b="1" dirty="0"/>
              <a:t>3. LiDAR</a:t>
            </a:r>
            <a:r>
              <a:rPr lang="ko-KR" altLang="en-US" sz="3500" b="1" dirty="0"/>
              <a:t>를 이용한 </a:t>
            </a:r>
            <a:r>
              <a:rPr lang="en-US" altLang="ko-KR" sz="3500" b="1" dirty="0"/>
              <a:t>SLAM</a:t>
            </a:r>
            <a:endParaRPr lang="ko-KR" altLang="en-US" sz="3500" b="1" dirty="0"/>
          </a:p>
        </p:txBody>
      </p:sp>
      <p:sp>
        <p:nvSpPr>
          <p:cNvPr id="50" name="Rectangle 10">
            <a:extLst>
              <a:ext uri="{FF2B5EF4-FFF2-40B4-BE49-F238E27FC236}">
                <a16:creationId xmlns:a16="http://schemas.microsoft.com/office/drawing/2014/main" id="{482D9D65-5C66-0AF1-B992-EDA5CE1BF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72" y="12621947"/>
            <a:ext cx="4176973" cy="49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406638864">
            <a:extLst>
              <a:ext uri="{FF2B5EF4-FFF2-40B4-BE49-F238E27FC236}">
                <a16:creationId xmlns:a16="http://schemas.microsoft.com/office/drawing/2014/main" id="{83734D89-2363-D430-1BF4-2FEF46670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56" y="12363946"/>
            <a:ext cx="5428462" cy="229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12">
            <a:extLst>
              <a:ext uri="{FF2B5EF4-FFF2-40B4-BE49-F238E27FC236}">
                <a16:creationId xmlns:a16="http://schemas.microsoft.com/office/drawing/2014/main" id="{A8074216-1079-B4D3-1A1A-5065AB3C2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3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5" name="_x406556352">
            <a:extLst>
              <a:ext uri="{FF2B5EF4-FFF2-40B4-BE49-F238E27FC236}">
                <a16:creationId xmlns:a16="http://schemas.microsoft.com/office/drawing/2014/main" id="{B84ECA40-9C60-6E0C-A747-7E96AE588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999" y="13341475"/>
            <a:ext cx="1577789" cy="24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2164A9F-8FC8-77E1-0963-941BF97712EA}"/>
              </a:ext>
            </a:extLst>
          </p:cNvPr>
          <p:cNvSpPr txBox="1"/>
          <p:nvPr/>
        </p:nvSpPr>
        <p:spPr>
          <a:xfrm>
            <a:off x="470664" y="17381074"/>
            <a:ext cx="4645605" cy="663989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r>
              <a:rPr lang="en-US" altLang="ko-KR" sz="3900" b="1" dirty="0"/>
              <a:t>1. </a:t>
            </a:r>
            <a:r>
              <a:rPr lang="ko-KR" altLang="en-US" sz="3900" b="1" dirty="0" err="1"/>
              <a:t>메카넘</a:t>
            </a:r>
            <a:r>
              <a:rPr lang="ko-KR" altLang="en-US" sz="3900" b="1" dirty="0"/>
              <a:t> 휠</a:t>
            </a:r>
            <a:endParaRPr lang="en-US" altLang="ko-KR" sz="39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4768AF-6509-6E2E-5FA4-C91AEE64B099}"/>
              </a:ext>
            </a:extLst>
          </p:cNvPr>
          <p:cNvSpPr txBox="1"/>
          <p:nvPr/>
        </p:nvSpPr>
        <p:spPr>
          <a:xfrm>
            <a:off x="5979539" y="17324768"/>
            <a:ext cx="4517969" cy="663989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r>
              <a:rPr lang="en-US" altLang="ko-KR" sz="3900" b="1" dirty="0"/>
              <a:t>2. </a:t>
            </a:r>
            <a:r>
              <a:rPr lang="ko-KR" altLang="en-US" sz="3900" b="1" dirty="0"/>
              <a:t> </a:t>
            </a:r>
            <a:r>
              <a:rPr lang="ko-KR" altLang="en-US" sz="3900" b="1" dirty="0" err="1"/>
              <a:t>아두이노</a:t>
            </a:r>
            <a:r>
              <a:rPr lang="ko-KR" altLang="en-US" sz="3900" b="1" dirty="0"/>
              <a:t> 제어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DE71891-496C-E7B9-014B-EFA0F5E191D0}"/>
              </a:ext>
            </a:extLst>
          </p:cNvPr>
          <p:cNvCxnSpPr/>
          <p:nvPr/>
        </p:nvCxnSpPr>
        <p:spPr>
          <a:xfrm>
            <a:off x="3297801" y="19265624"/>
            <a:ext cx="2492110" cy="0"/>
          </a:xfrm>
          <a:prstGeom prst="line">
            <a:avLst/>
          </a:prstGeom>
          <a:ln w="635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7F0477E-1CD7-ECE9-F932-A5465F78A3E1}"/>
              </a:ext>
            </a:extLst>
          </p:cNvPr>
          <p:cNvSpPr txBox="1"/>
          <p:nvPr/>
        </p:nvSpPr>
        <p:spPr>
          <a:xfrm>
            <a:off x="571308" y="20040589"/>
            <a:ext cx="5742253" cy="496156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marL="403993" indent="-403993">
              <a:buFont typeface="Arial" pitchFamily="34" charset="0"/>
              <a:buChar char="•"/>
            </a:pPr>
            <a:r>
              <a:rPr lang="ko-KR" altLang="en-US" sz="2800" dirty="0" err="1"/>
              <a:t>메카넘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휠을</a:t>
            </a:r>
            <a:r>
              <a:rPr lang="ko-KR" altLang="en-US" sz="2800" dirty="0"/>
              <a:t> 통한 </a:t>
            </a:r>
            <a:r>
              <a:rPr lang="ko-KR" altLang="en-US" sz="2800" dirty="0" err="1"/>
              <a:t>조향</a:t>
            </a:r>
            <a:r>
              <a:rPr lang="ko-KR" altLang="en-US" sz="2800" dirty="0"/>
              <a:t> 제어</a:t>
            </a:r>
            <a:endParaRPr lang="en-US" altLang="ko-KR" sz="2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E73FE3-2204-C9EF-0060-A7335CDD6983}"/>
              </a:ext>
            </a:extLst>
          </p:cNvPr>
          <p:cNvSpPr txBox="1"/>
          <p:nvPr/>
        </p:nvSpPr>
        <p:spPr>
          <a:xfrm>
            <a:off x="6037746" y="20026006"/>
            <a:ext cx="5667985" cy="496156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marL="403993" indent="-403993">
              <a:buFont typeface="Arial" pitchFamily="34" charset="0"/>
              <a:buChar char="•"/>
            </a:pPr>
            <a:r>
              <a:rPr lang="en-US" altLang="ko-KR" sz="2800" dirty="0"/>
              <a:t>Arduino</a:t>
            </a:r>
            <a:r>
              <a:rPr lang="ko-KR" altLang="en-US" sz="2800" dirty="0"/>
              <a:t>를 통한 </a:t>
            </a:r>
            <a:r>
              <a:rPr lang="en-US" altLang="ko-KR" sz="2800" dirty="0"/>
              <a:t>PID </a:t>
            </a:r>
            <a:r>
              <a:rPr lang="ko-KR" altLang="en-US" sz="2800" dirty="0"/>
              <a:t>모터</a:t>
            </a:r>
            <a:r>
              <a:rPr lang="en-US" altLang="ko-KR" sz="2800" dirty="0"/>
              <a:t> </a:t>
            </a:r>
            <a:r>
              <a:rPr lang="ko-KR" altLang="en-US" sz="2800" dirty="0"/>
              <a:t>제어</a:t>
            </a:r>
          </a:p>
        </p:txBody>
      </p:sp>
      <p:pic>
        <p:nvPicPr>
          <p:cNvPr id="58" name="_x101880056">
            <a:extLst>
              <a:ext uri="{FF2B5EF4-FFF2-40B4-BE49-F238E27FC236}">
                <a16:creationId xmlns:a16="http://schemas.microsoft.com/office/drawing/2014/main" id="{8F3034A1-5C81-F15F-3BB4-EBF8FDB8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1"/>
          <a:stretch>
            <a:fillRect/>
          </a:stretch>
        </p:blipFill>
        <p:spPr bwMode="auto">
          <a:xfrm>
            <a:off x="971810" y="18000124"/>
            <a:ext cx="1952625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_x113941408">
            <a:extLst>
              <a:ext uri="{FF2B5EF4-FFF2-40B4-BE49-F238E27FC236}">
                <a16:creationId xmlns:a16="http://schemas.microsoft.com/office/drawing/2014/main" id="{56FBD78C-5E84-A799-5C0F-2EB9E610A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499" y="18009557"/>
            <a:ext cx="2829348" cy="20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_x414587464">
            <a:extLst>
              <a:ext uri="{FF2B5EF4-FFF2-40B4-BE49-F238E27FC236}">
                <a16:creationId xmlns:a16="http://schemas.microsoft.com/office/drawing/2014/main" id="{16DA3C38-9647-3857-A462-7302D6FA3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928" y="17931029"/>
            <a:ext cx="2996808" cy="21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8" descr="아두이노 - 위키백과, 우리 모두의 백과사전">
            <a:extLst>
              <a:ext uri="{FF2B5EF4-FFF2-40B4-BE49-F238E27FC236}">
                <a16:creationId xmlns:a16="http://schemas.microsoft.com/office/drawing/2014/main" id="{72C5B5A7-E234-0536-F8FC-23FD8F52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83" y="17894644"/>
            <a:ext cx="2410691" cy="162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253B4E5-65E1-D659-56F0-299C4CC74E18}"/>
              </a:ext>
            </a:extLst>
          </p:cNvPr>
          <p:cNvSpPr txBox="1"/>
          <p:nvPr/>
        </p:nvSpPr>
        <p:spPr>
          <a:xfrm>
            <a:off x="545654" y="20536745"/>
            <a:ext cx="4645605" cy="665434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r>
              <a:rPr lang="en-US" altLang="ko-KR" sz="3900" b="1" dirty="0"/>
              <a:t>3. LiDAR</a:t>
            </a:r>
            <a:r>
              <a:rPr lang="ko-KR" altLang="en-US" sz="3900" b="1" dirty="0"/>
              <a:t> </a:t>
            </a:r>
            <a:r>
              <a:rPr lang="en-US" altLang="ko-KR" sz="3900" b="1" dirty="0"/>
              <a:t>Mapping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5ECC7D-43F4-1AD6-8742-B5BADCB85E7B}"/>
              </a:ext>
            </a:extLst>
          </p:cNvPr>
          <p:cNvSpPr txBox="1"/>
          <p:nvPr/>
        </p:nvSpPr>
        <p:spPr>
          <a:xfrm>
            <a:off x="5979539" y="20560437"/>
            <a:ext cx="4645605" cy="665434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r>
              <a:rPr lang="en-US" altLang="ko-KR" sz="3900" b="1" dirty="0"/>
              <a:t>4. RFID</a:t>
            </a:r>
            <a:r>
              <a:rPr lang="ko-KR" altLang="en-US" sz="3900" b="1" dirty="0"/>
              <a:t>를 수신</a:t>
            </a:r>
            <a:endParaRPr lang="en-US" altLang="ko-KR" sz="39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E7ED2C-9881-259F-A44F-E4E756B99FE8}"/>
              </a:ext>
            </a:extLst>
          </p:cNvPr>
          <p:cNvSpPr txBox="1"/>
          <p:nvPr/>
        </p:nvSpPr>
        <p:spPr>
          <a:xfrm>
            <a:off x="476032" y="23148889"/>
            <a:ext cx="5742253" cy="496156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marL="403993" indent="-403993">
              <a:buFont typeface="Arial" pitchFamily="34" charset="0"/>
              <a:buChar char="•"/>
            </a:pPr>
            <a:r>
              <a:rPr lang="en-US" altLang="ko-KR" sz="2700" dirty="0"/>
              <a:t>LiDAR</a:t>
            </a:r>
            <a:r>
              <a:rPr lang="ko-KR" altLang="en-US" sz="2700" dirty="0"/>
              <a:t>를 이용한 </a:t>
            </a:r>
            <a:r>
              <a:rPr lang="en-US" altLang="ko-KR" sz="2700" dirty="0"/>
              <a:t>SLAM Mapping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3D4D53-982B-0534-2F2F-E6A24DD85ED8}"/>
              </a:ext>
            </a:extLst>
          </p:cNvPr>
          <p:cNvSpPr txBox="1"/>
          <p:nvPr/>
        </p:nvSpPr>
        <p:spPr>
          <a:xfrm>
            <a:off x="6032501" y="23185265"/>
            <a:ext cx="5667985" cy="496156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marL="403993" indent="-403993">
              <a:buFont typeface="Arial" pitchFamily="34" charset="0"/>
              <a:buChar char="•"/>
            </a:pPr>
            <a:r>
              <a:rPr lang="en-US" altLang="ko-KR" sz="2800" dirty="0"/>
              <a:t>RFID</a:t>
            </a:r>
            <a:r>
              <a:rPr lang="ko-KR" altLang="en-US" sz="2800" dirty="0"/>
              <a:t>를 통한 물품 정보 수신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EE01A2C0-604C-FFFC-9F81-48A396849D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10417" y="8846766"/>
            <a:ext cx="3024336" cy="269229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49EC1672-503B-A7E3-4E42-FEB7C5A3D2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11489" y="8865085"/>
            <a:ext cx="2629741" cy="2656304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C6DB7AC0-B727-F3D8-52EF-A75B5CDFD7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15223" y="8857532"/>
            <a:ext cx="2730841" cy="267961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EAAAE0B-A444-F3E2-2D7C-D8C8FA178FE4}"/>
              </a:ext>
            </a:extLst>
          </p:cNvPr>
          <p:cNvSpPr txBox="1"/>
          <p:nvPr/>
        </p:nvSpPr>
        <p:spPr>
          <a:xfrm>
            <a:off x="12353598" y="11727034"/>
            <a:ext cx="245380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100" b="1" dirty="0"/>
              <a:t>2D LiDAR</a:t>
            </a:r>
            <a:endParaRPr lang="ko-KR" altLang="en-US" sz="31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B1D88E-3459-D73D-2BD3-6445583F811E}"/>
              </a:ext>
            </a:extLst>
          </p:cNvPr>
          <p:cNvSpPr txBox="1"/>
          <p:nvPr/>
        </p:nvSpPr>
        <p:spPr>
          <a:xfrm>
            <a:off x="15365990" y="15772094"/>
            <a:ext cx="245380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00" b="1" dirty="0" err="1"/>
              <a:t>젯슨</a:t>
            </a:r>
            <a:r>
              <a:rPr lang="ko-KR" altLang="en-US" sz="3100" b="1" dirty="0"/>
              <a:t> 나노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17C5FE1-6FE6-8788-92DE-71F495397C69}"/>
              </a:ext>
            </a:extLst>
          </p:cNvPr>
          <p:cNvSpPr txBox="1"/>
          <p:nvPr/>
        </p:nvSpPr>
        <p:spPr>
          <a:xfrm>
            <a:off x="17912599" y="11687260"/>
            <a:ext cx="29221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100" b="1" dirty="0"/>
              <a:t>RFID Reader</a:t>
            </a:r>
            <a:endParaRPr lang="ko-KR" altLang="en-US" sz="31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4CA13ED-76DA-7FA9-D967-73FBADE3150F}"/>
              </a:ext>
            </a:extLst>
          </p:cNvPr>
          <p:cNvSpPr txBox="1"/>
          <p:nvPr/>
        </p:nvSpPr>
        <p:spPr>
          <a:xfrm>
            <a:off x="12251299" y="12462292"/>
            <a:ext cx="83459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00" b="1" dirty="0"/>
              <a:t>2. </a:t>
            </a:r>
            <a:r>
              <a:rPr lang="ko-KR" altLang="en-US" sz="3900" b="1" dirty="0"/>
              <a:t>주요 부품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2709CA23-4E75-7AE5-4813-9CBABE94529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40041" y="13226624"/>
            <a:ext cx="2746048" cy="2229055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DDF215D-4D32-E766-E48C-E601262456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50006" y="13189978"/>
            <a:ext cx="2545158" cy="225540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EA8936FF-C929-7F7A-0FE5-3839C051DAAC}"/>
              </a:ext>
            </a:extLst>
          </p:cNvPr>
          <p:cNvSpPr txBox="1"/>
          <p:nvPr/>
        </p:nvSpPr>
        <p:spPr>
          <a:xfrm>
            <a:off x="12251299" y="15754553"/>
            <a:ext cx="3031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Arduino Mega</a:t>
            </a:r>
            <a:endParaRPr lang="ko-KR" altLang="en-US" sz="28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E0BA3BA-637B-E42B-A6C6-D6692659DB42}"/>
              </a:ext>
            </a:extLst>
          </p:cNvPr>
          <p:cNvSpPr txBox="1"/>
          <p:nvPr/>
        </p:nvSpPr>
        <p:spPr>
          <a:xfrm>
            <a:off x="15174681" y="11679688"/>
            <a:ext cx="245380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100" b="1" dirty="0"/>
              <a:t>CAM</a:t>
            </a:r>
            <a:endParaRPr lang="ko-KR" altLang="en-US" sz="31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6BFC6E1-3330-3162-CD0B-D429914D7CB5}"/>
              </a:ext>
            </a:extLst>
          </p:cNvPr>
          <p:cNvSpPr txBox="1"/>
          <p:nvPr/>
        </p:nvSpPr>
        <p:spPr>
          <a:xfrm>
            <a:off x="18095682" y="15753455"/>
            <a:ext cx="245380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00" b="1" dirty="0" err="1"/>
              <a:t>메카넘</a:t>
            </a:r>
            <a:r>
              <a:rPr lang="ko-KR" altLang="en-US" sz="3100" b="1" dirty="0"/>
              <a:t> 휠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B47B392-3555-5869-CF27-73F194B4F75D}"/>
              </a:ext>
            </a:extLst>
          </p:cNvPr>
          <p:cNvSpPr txBox="1"/>
          <p:nvPr/>
        </p:nvSpPr>
        <p:spPr>
          <a:xfrm>
            <a:off x="12326249" y="16545709"/>
            <a:ext cx="9849508" cy="663989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r>
              <a:rPr lang="en-US" altLang="ko-KR" sz="3900" b="1" dirty="0"/>
              <a:t>3. </a:t>
            </a:r>
            <a:r>
              <a:rPr lang="ko-KR" altLang="en-US" sz="3900" b="1" dirty="0" err="1"/>
              <a:t>이득값</a:t>
            </a:r>
            <a:r>
              <a:rPr lang="ko-KR" altLang="en-US" sz="3900" b="1" dirty="0"/>
              <a:t> 조절을 통한 </a:t>
            </a:r>
            <a:r>
              <a:rPr lang="en-US" altLang="ko-KR" sz="3900" b="1" dirty="0"/>
              <a:t>PD </a:t>
            </a:r>
            <a:r>
              <a:rPr lang="ko-KR" altLang="en-US" sz="3900" b="1" dirty="0"/>
              <a:t>제어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58511C64-FBF9-3440-0D9D-5BBBD5F012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72895" y="17214559"/>
            <a:ext cx="5261266" cy="2730640"/>
          </a:xfrm>
          <a:prstGeom prst="rect">
            <a:avLst/>
          </a:prstGeom>
        </p:spPr>
      </p:pic>
      <p:sp>
        <p:nvSpPr>
          <p:cNvPr id="103" name="Rectangle 14">
            <a:extLst>
              <a:ext uri="{FF2B5EF4-FFF2-40B4-BE49-F238E27FC236}">
                <a16:creationId xmlns:a16="http://schemas.microsoft.com/office/drawing/2014/main" id="{3EE10021-7676-B7F8-DDC6-AAFDBC747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3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4" name="_x402026408">
            <a:extLst>
              <a:ext uri="{FF2B5EF4-FFF2-40B4-BE49-F238E27FC236}">
                <a16:creationId xmlns:a16="http://schemas.microsoft.com/office/drawing/2014/main" id="{9E3996A1-BDF5-85CA-6C96-9779083C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888" y="17329891"/>
            <a:ext cx="3240222" cy="297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0333F72-97B5-B202-9B3D-7C04BF08ADAC}"/>
              </a:ext>
            </a:extLst>
          </p:cNvPr>
          <p:cNvSpPr txBox="1"/>
          <p:nvPr/>
        </p:nvSpPr>
        <p:spPr>
          <a:xfrm>
            <a:off x="12346661" y="20310765"/>
            <a:ext cx="9849508" cy="663989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r>
              <a:rPr lang="en-US" altLang="ko-KR" sz="3900" b="1" dirty="0"/>
              <a:t>4. LiDAR</a:t>
            </a:r>
            <a:r>
              <a:rPr lang="ko-KR" altLang="en-US" sz="3900" b="1" dirty="0"/>
              <a:t>를 이용한 </a:t>
            </a:r>
            <a:r>
              <a:rPr lang="en-US" altLang="ko-KR" sz="3900" b="1" dirty="0"/>
              <a:t>Slam Mapping</a:t>
            </a:r>
            <a:endParaRPr lang="ko-KR" altLang="en-US" sz="3900" b="1" dirty="0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8BE59A96-C9A1-AB84-5A07-5328AADF7F8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2648" y="21127489"/>
            <a:ext cx="4715550" cy="211650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8ACB7ED8-AF2D-3B36-1C84-C33EF0A9ECF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342206" y="13189978"/>
            <a:ext cx="2570393" cy="22657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7A62E-8CA6-4471-BCAA-768F242572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5654" y="25067175"/>
            <a:ext cx="5000028" cy="3829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1AB502-6419-44E2-B209-93E677C3EF5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09736" y="25067174"/>
            <a:ext cx="4657713" cy="3829169"/>
          </a:xfrm>
          <a:prstGeom prst="rect">
            <a:avLst/>
          </a:prstGeom>
        </p:spPr>
      </p:pic>
      <p:pic>
        <p:nvPicPr>
          <p:cNvPr id="77" name="Picture 1">
            <a:extLst>
              <a:ext uri="{FF2B5EF4-FFF2-40B4-BE49-F238E27FC236}">
                <a16:creationId xmlns:a16="http://schemas.microsoft.com/office/drawing/2014/main" id="{081B1B13-5592-483C-9D6F-F95FA08DA99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/>
          </a:blip>
          <a:srcRect t="23232" b="13866"/>
          <a:stretch>
            <a:fillRect/>
          </a:stretch>
        </p:blipFill>
        <p:spPr>
          <a:xfrm>
            <a:off x="3098732" y="21188642"/>
            <a:ext cx="2579055" cy="18550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57EC050-9538-4325-BF59-215FB7B5C3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764" y="21170622"/>
            <a:ext cx="1906413" cy="1925670"/>
          </a:xfrm>
          <a:prstGeom prst="rect">
            <a:avLst/>
          </a:prstGeom>
        </p:spPr>
      </p:pic>
      <p:pic>
        <p:nvPicPr>
          <p:cNvPr id="85" name="Picture 3">
            <a:extLst>
              <a:ext uri="{FF2B5EF4-FFF2-40B4-BE49-F238E27FC236}">
                <a16:creationId xmlns:a16="http://schemas.microsoft.com/office/drawing/2014/main" id="{D7F66217-814E-4119-B752-2912E64D862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rcRect t="9212" b="14303"/>
          <a:stretch>
            <a:fillRect/>
          </a:stretch>
        </p:blipFill>
        <p:spPr>
          <a:xfrm>
            <a:off x="6910165" y="12531326"/>
            <a:ext cx="3846519" cy="30599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6" name="Picture 3">
            <a:extLst>
              <a:ext uri="{FF2B5EF4-FFF2-40B4-BE49-F238E27FC236}">
                <a16:creationId xmlns:a16="http://schemas.microsoft.com/office/drawing/2014/main" id="{A837BA20-622E-4FF0-B1BC-CE4485F4640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rcRect t="9212" b="14303"/>
          <a:stretch>
            <a:fillRect/>
          </a:stretch>
        </p:blipFill>
        <p:spPr>
          <a:xfrm>
            <a:off x="16422891" y="20952563"/>
            <a:ext cx="3730353" cy="27377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A4AAFC-04CD-43EC-A9D3-AA4FCF6B3C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563706" y="20935889"/>
            <a:ext cx="3459772" cy="27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1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196</Words>
  <Application>Microsoft Office PowerPoint</Application>
  <PresentationFormat>사용자 지정</PresentationFormat>
  <Paragraphs>46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Minhee Jun</dc:creator>
  <cp:lastModifiedBy>장계은</cp:lastModifiedBy>
  <cp:revision>136</cp:revision>
  <dcterms:created xsi:type="dcterms:W3CDTF">2014-11-14T04:05:24Z</dcterms:created>
  <dcterms:modified xsi:type="dcterms:W3CDTF">2024-06-02T12:45:53Z</dcterms:modified>
</cp:coreProperties>
</file>